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6854618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6854618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6854618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6854618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6854618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6854618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6854618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6854618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68546189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68546189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ad22503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ad22503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50f328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50f328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50f328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50f328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50f328d6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50f328d6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50f328d6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50f328d6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ad22503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ad22503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highlight>
                  <a:schemeClr val="lt1"/>
                </a:highlight>
                <a:latin typeface="Roboto"/>
                <a:ea typeface="Roboto"/>
                <a:cs typeface="Roboto"/>
                <a:sym typeface="Roboto"/>
              </a:rPr>
              <a:t>The web, or World Wide Web (WWW), is a system of interconnected documents and other resources, linked by hyperlinks and URLs. It allows users to access and share information using a web browser, such as Google Chrome, Firefox or Safari. When you type a URL, or web address, into your browser, it sends a request to a server. The server then sends back the requested information, which the browser displays in the form of a website. The website is made up of different types of files, such as HTML, CSS, and JavaScript, which work together to create the visual layout and interactive elements of the site. When you click on a link, it sends another request to the server for the new page or resource, and the process repeats. Web pages can also use other technologies like cookies and JavaScript to store information on your device and create a more personalized experience, like remembering your login info or shopping cart items on e-commerce website. Overall, the web is a vast network of interconnected documents and other resources that can be accessed by users through a web browser using a URL.</a:t>
            </a:r>
            <a:endParaRPr>
              <a:solidFill>
                <a:schemeClr val="dk1"/>
              </a:solidFill>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50f328d6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50f328d6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51280ab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51280ab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51280ab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51280ab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51280ab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51280ab2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51280ab2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51280ab2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51280ab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51280ab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50f328d6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50f328d6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ad22503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ad22503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ad2250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ad2250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ad22503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ad22503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ad22503e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ad22503e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fad22503e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fad22503e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ad22503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ad22503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685461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6854618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git-guides/install-git#install-git-on-windows" TargetMode="External"/><Relationship Id="rId4" Type="http://schemas.openxmlformats.org/officeDocument/2006/relationships/hyperlink" Target="https://github.com/git-guides/install-git#install-git-from-an-installer" TargetMode="External"/><Relationship Id="rId5" Type="http://schemas.openxmlformats.org/officeDocument/2006/relationships/hyperlink" Target="https://sourceforge.net/projects/git-osx-installer/" TargetMode="External"/><Relationship Id="rId6" Type="http://schemas.openxmlformats.org/officeDocument/2006/relationships/hyperlink" Target="https://code.visualstudio.com/" TargetMode="External"/><Relationship Id="rId7" Type="http://schemas.openxmlformats.org/officeDocument/2006/relationships/image" Target="../media/image15.png"/><Relationship Id="rId8"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w3schools.com/html/html_attributes.asp" TargetMode="External"/><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Intro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2: What programming languages can you use to create the frontend logic of a website? </a:t>
            </a:r>
            <a:endParaRPr/>
          </a:p>
          <a:p>
            <a:pPr indent="0" lvl="0" marL="0" rtl="0" algn="l">
              <a:spcBef>
                <a:spcPts val="1200"/>
              </a:spcBef>
              <a:spcAft>
                <a:spcPts val="0"/>
              </a:spcAft>
              <a:buNone/>
            </a:pPr>
            <a:r>
              <a:rPr lang="ru"/>
              <a:t>A) HTML, CSS, and JavaScript </a:t>
            </a:r>
            <a:endParaRPr/>
          </a:p>
          <a:p>
            <a:pPr indent="0" lvl="0" marL="0" rtl="0" algn="l">
              <a:spcBef>
                <a:spcPts val="1200"/>
              </a:spcBef>
              <a:spcAft>
                <a:spcPts val="0"/>
              </a:spcAft>
              <a:buNone/>
            </a:pPr>
            <a:r>
              <a:rPr lang="ru"/>
              <a:t>B) Python and Ruby </a:t>
            </a:r>
            <a:endParaRPr/>
          </a:p>
          <a:p>
            <a:pPr indent="0" lvl="0" marL="0" rtl="0" algn="l">
              <a:spcBef>
                <a:spcPts val="1200"/>
              </a:spcBef>
              <a:spcAft>
                <a:spcPts val="0"/>
              </a:spcAft>
              <a:buNone/>
            </a:pPr>
            <a:r>
              <a:rPr lang="ru"/>
              <a:t>C) C++ and Java </a:t>
            </a:r>
            <a:endParaRPr/>
          </a:p>
          <a:p>
            <a:pPr indent="0" lvl="0" marL="0" rtl="0" algn="l">
              <a:spcBef>
                <a:spcPts val="1200"/>
              </a:spcBef>
              <a:spcAft>
                <a:spcPts val="1200"/>
              </a:spcAft>
              <a:buNone/>
            </a:pPr>
            <a:r>
              <a:rPr lang="ru"/>
              <a:t>D) PHP and SQL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3: What is HTML used for? </a:t>
            </a:r>
            <a:endParaRPr/>
          </a:p>
          <a:p>
            <a:pPr indent="0" lvl="0" marL="0" rtl="0" algn="l">
              <a:spcBef>
                <a:spcPts val="1200"/>
              </a:spcBef>
              <a:spcAft>
                <a:spcPts val="0"/>
              </a:spcAft>
              <a:buNone/>
            </a:pPr>
            <a:r>
              <a:rPr lang="ru"/>
              <a:t>A) Adding style and layout to web pages </a:t>
            </a:r>
            <a:endParaRPr/>
          </a:p>
          <a:p>
            <a:pPr indent="0" lvl="0" marL="0" rtl="0" algn="l">
              <a:spcBef>
                <a:spcPts val="1200"/>
              </a:spcBef>
              <a:spcAft>
                <a:spcPts val="0"/>
              </a:spcAft>
              <a:buNone/>
            </a:pPr>
            <a:r>
              <a:rPr lang="ru"/>
              <a:t>B) Creating interactive elements on web pages </a:t>
            </a:r>
            <a:endParaRPr/>
          </a:p>
          <a:p>
            <a:pPr indent="0" lvl="0" marL="0" rtl="0" algn="l">
              <a:spcBef>
                <a:spcPts val="1200"/>
              </a:spcBef>
              <a:spcAft>
                <a:spcPts val="0"/>
              </a:spcAft>
              <a:buNone/>
            </a:pPr>
            <a:r>
              <a:rPr lang="ru"/>
              <a:t>C) Providing the structure and layout of a web page </a:t>
            </a:r>
            <a:endParaRPr/>
          </a:p>
          <a:p>
            <a:pPr indent="0" lvl="0" marL="0" rtl="0" algn="l">
              <a:spcBef>
                <a:spcPts val="1200"/>
              </a:spcBef>
              <a:spcAft>
                <a:spcPts val="1200"/>
              </a:spcAft>
              <a:buNone/>
            </a:pPr>
            <a:r>
              <a:rPr lang="ru"/>
              <a:t>D) None of the above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4: What is CSS used for? </a:t>
            </a:r>
            <a:endParaRPr/>
          </a:p>
          <a:p>
            <a:pPr indent="0" lvl="0" marL="0" rtl="0" algn="l">
              <a:spcBef>
                <a:spcPts val="1200"/>
              </a:spcBef>
              <a:spcAft>
                <a:spcPts val="0"/>
              </a:spcAft>
              <a:buNone/>
            </a:pPr>
            <a:r>
              <a:rPr lang="ru"/>
              <a:t>A) Providing the structure and layout of a web page </a:t>
            </a:r>
            <a:endParaRPr/>
          </a:p>
          <a:p>
            <a:pPr indent="0" lvl="0" marL="0" rtl="0" algn="l">
              <a:spcBef>
                <a:spcPts val="1200"/>
              </a:spcBef>
              <a:spcAft>
                <a:spcPts val="0"/>
              </a:spcAft>
              <a:buNone/>
            </a:pPr>
            <a:r>
              <a:rPr lang="ru"/>
              <a:t>B) Creating interactive elements on web pages </a:t>
            </a:r>
            <a:endParaRPr/>
          </a:p>
          <a:p>
            <a:pPr indent="0" lvl="0" marL="0" rtl="0" algn="l">
              <a:spcBef>
                <a:spcPts val="1200"/>
              </a:spcBef>
              <a:spcAft>
                <a:spcPts val="0"/>
              </a:spcAft>
              <a:buNone/>
            </a:pPr>
            <a:r>
              <a:rPr lang="ru"/>
              <a:t>C) Adding style and layout to web pages created with HTML </a:t>
            </a:r>
            <a:endParaRPr/>
          </a:p>
          <a:p>
            <a:pPr indent="0" lvl="0" marL="0" rtl="0" algn="l">
              <a:spcBef>
                <a:spcPts val="1200"/>
              </a:spcBef>
              <a:spcAft>
                <a:spcPts val="1200"/>
              </a:spcAft>
              <a:buNone/>
            </a:pPr>
            <a:r>
              <a:rPr lang="ru"/>
              <a:t>D) None of the above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5: What is JavaScript used for? </a:t>
            </a:r>
            <a:endParaRPr/>
          </a:p>
          <a:p>
            <a:pPr indent="0" lvl="0" marL="0" rtl="0" algn="l">
              <a:spcBef>
                <a:spcPts val="1200"/>
              </a:spcBef>
              <a:spcAft>
                <a:spcPts val="0"/>
              </a:spcAft>
              <a:buNone/>
            </a:pPr>
            <a:r>
              <a:rPr lang="ru"/>
              <a:t>A) Providing the structure and layout of a web page </a:t>
            </a:r>
            <a:endParaRPr/>
          </a:p>
          <a:p>
            <a:pPr indent="0" lvl="0" marL="0" rtl="0" algn="l">
              <a:spcBef>
                <a:spcPts val="1200"/>
              </a:spcBef>
              <a:spcAft>
                <a:spcPts val="0"/>
              </a:spcAft>
              <a:buNone/>
            </a:pPr>
            <a:r>
              <a:rPr lang="ru"/>
              <a:t>B) Adding style and layout to web pages created with HTML </a:t>
            </a:r>
            <a:endParaRPr/>
          </a:p>
          <a:p>
            <a:pPr indent="0" lvl="0" marL="0" rtl="0" algn="l">
              <a:spcBef>
                <a:spcPts val="1200"/>
              </a:spcBef>
              <a:spcAft>
                <a:spcPts val="0"/>
              </a:spcAft>
              <a:buNone/>
            </a:pPr>
            <a:r>
              <a:rPr lang="ru"/>
              <a:t>C) Creating interactive and dynamic elements on web pages </a:t>
            </a:r>
            <a:endParaRPr/>
          </a:p>
          <a:p>
            <a:pPr indent="0" lvl="0" marL="0" rtl="0" algn="l">
              <a:spcBef>
                <a:spcPts val="1200"/>
              </a:spcBef>
              <a:spcAft>
                <a:spcPts val="1200"/>
              </a:spcAft>
              <a:buNone/>
            </a:pPr>
            <a:r>
              <a:rPr lang="ru"/>
              <a:t>D) None of the above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6: What is the purpose of HTML, CSS, and JavaScript when used together? </a:t>
            </a:r>
            <a:endParaRPr/>
          </a:p>
          <a:p>
            <a:pPr indent="0" lvl="0" marL="0" rtl="0" algn="l">
              <a:spcBef>
                <a:spcPts val="1200"/>
              </a:spcBef>
              <a:spcAft>
                <a:spcPts val="0"/>
              </a:spcAft>
              <a:buNone/>
            </a:pPr>
            <a:r>
              <a:rPr lang="ru"/>
              <a:t>A) To create the content of a website </a:t>
            </a:r>
            <a:endParaRPr/>
          </a:p>
          <a:p>
            <a:pPr indent="0" lvl="0" marL="0" rtl="0" algn="l">
              <a:spcBef>
                <a:spcPts val="1200"/>
              </a:spcBef>
              <a:spcAft>
                <a:spcPts val="0"/>
              </a:spcAft>
              <a:buNone/>
            </a:pPr>
            <a:r>
              <a:rPr lang="ru"/>
              <a:t>B) To add interactivity and dynamic effects to a website </a:t>
            </a:r>
            <a:endParaRPr/>
          </a:p>
          <a:p>
            <a:pPr indent="0" lvl="0" marL="0" rtl="0" algn="l">
              <a:spcBef>
                <a:spcPts val="1200"/>
              </a:spcBef>
              <a:spcAft>
                <a:spcPts val="0"/>
              </a:spcAft>
              <a:buNone/>
            </a:pPr>
            <a:r>
              <a:rPr lang="ru"/>
              <a:t>C) To add style and layout to a website </a:t>
            </a:r>
            <a:endParaRPr/>
          </a:p>
          <a:p>
            <a:pPr indent="0" lvl="0" marL="0" rtl="0" algn="l">
              <a:spcBef>
                <a:spcPts val="1200"/>
              </a:spcBef>
              <a:spcAft>
                <a:spcPts val="1200"/>
              </a:spcAft>
              <a:buNone/>
            </a:pPr>
            <a:r>
              <a:rPr lang="ru"/>
              <a:t>D) To create the majority of websites on the internet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How to start coding?</a:t>
            </a:r>
            <a:endParaRPr b="1"/>
          </a:p>
        </p:txBody>
      </p:sp>
      <p:sp>
        <p:nvSpPr>
          <p:cNvPr id="149" name="Google Shape;149;p27"/>
          <p:cNvSpPr txBox="1"/>
          <p:nvPr>
            <p:ph idx="1" type="body"/>
          </p:nvPr>
        </p:nvSpPr>
        <p:spPr>
          <a:xfrm>
            <a:off x="311700" y="1262700"/>
            <a:ext cx="8520600" cy="33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ru"/>
              <a:t>Install git </a:t>
            </a:r>
            <a:endParaRPr/>
          </a:p>
          <a:p>
            <a:pPr indent="-317500" lvl="1" marL="914400" rtl="0" algn="l">
              <a:spcBef>
                <a:spcPts val="0"/>
              </a:spcBef>
              <a:spcAft>
                <a:spcPts val="0"/>
              </a:spcAft>
              <a:buSzPts val="1400"/>
              <a:buAutoNum type="alphaLcParenR"/>
            </a:pPr>
            <a:r>
              <a:rPr lang="ru" u="sng">
                <a:solidFill>
                  <a:schemeClr val="hlink"/>
                </a:solidFill>
                <a:hlinkClick r:id="rId3"/>
              </a:rPr>
              <a:t>Windows</a:t>
            </a:r>
            <a:endParaRPr/>
          </a:p>
          <a:p>
            <a:pPr indent="-317500" lvl="1" marL="914400" rtl="0" algn="l">
              <a:spcBef>
                <a:spcPts val="0"/>
              </a:spcBef>
              <a:spcAft>
                <a:spcPts val="0"/>
              </a:spcAft>
              <a:buSzPts val="1400"/>
              <a:buAutoNum type="alphaLcParenR"/>
            </a:pPr>
            <a:r>
              <a:rPr lang="ru" u="sng">
                <a:solidFill>
                  <a:schemeClr val="hlink"/>
                </a:solidFill>
                <a:hlinkClick r:id="rId4"/>
              </a:rPr>
              <a:t>Mac</a:t>
            </a:r>
            <a:r>
              <a:rPr lang="ru"/>
              <a:t> (install from </a:t>
            </a:r>
            <a:r>
              <a:rPr lang="ru" u="sng">
                <a:solidFill>
                  <a:schemeClr val="hlink"/>
                </a:solidFill>
                <a:hlinkClick r:id="rId5"/>
              </a:rPr>
              <a:t>https://sourceforge.net/projects/git-osx-installer/</a:t>
            </a:r>
            <a:r>
              <a:rPr lang="ru"/>
              <a:t>, so you don't get to install it with xcode)</a:t>
            </a:r>
            <a:endParaRPr/>
          </a:p>
          <a:p>
            <a:pPr indent="-342900" lvl="0" marL="457200" rtl="0" algn="l">
              <a:spcBef>
                <a:spcPts val="0"/>
              </a:spcBef>
              <a:spcAft>
                <a:spcPts val="0"/>
              </a:spcAft>
              <a:buSzPts val="1800"/>
              <a:buAutoNum type="arabicParenR"/>
            </a:pPr>
            <a:r>
              <a:rPr lang="ru"/>
              <a:t>Install Visual Studio Code - </a:t>
            </a:r>
            <a:r>
              <a:rPr lang="ru" u="sng">
                <a:solidFill>
                  <a:schemeClr val="hlink"/>
                </a:solidFill>
                <a:hlinkClick r:id="rId6"/>
              </a:rPr>
              <a:t>link</a:t>
            </a:r>
            <a:endParaRPr/>
          </a:p>
        </p:txBody>
      </p:sp>
      <p:pic>
        <p:nvPicPr>
          <p:cNvPr id="150" name="Google Shape;150;p27"/>
          <p:cNvPicPr preferRelativeResize="0"/>
          <p:nvPr/>
        </p:nvPicPr>
        <p:blipFill>
          <a:blip r:embed="rId7">
            <a:alphaModFix/>
          </a:blip>
          <a:stretch>
            <a:fillRect/>
          </a:stretch>
        </p:blipFill>
        <p:spPr>
          <a:xfrm>
            <a:off x="787725" y="3038137"/>
            <a:ext cx="3416950" cy="1425525"/>
          </a:xfrm>
          <a:prstGeom prst="rect">
            <a:avLst/>
          </a:prstGeom>
          <a:noFill/>
          <a:ln>
            <a:noFill/>
          </a:ln>
        </p:spPr>
      </p:pic>
      <p:pic>
        <p:nvPicPr>
          <p:cNvPr id="151" name="Google Shape;151;p27"/>
          <p:cNvPicPr preferRelativeResize="0"/>
          <p:nvPr/>
        </p:nvPicPr>
        <p:blipFill>
          <a:blip r:embed="rId8">
            <a:alphaModFix/>
          </a:blip>
          <a:stretch>
            <a:fillRect/>
          </a:stretch>
        </p:blipFill>
        <p:spPr>
          <a:xfrm>
            <a:off x="5843500" y="2571750"/>
            <a:ext cx="2242449" cy="2242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How to create HTML page</a:t>
            </a:r>
            <a:endParaRPr b="1"/>
          </a:p>
        </p:txBody>
      </p:sp>
      <p:sp>
        <p:nvSpPr>
          <p:cNvPr id="157" name="Google Shape;157;p28"/>
          <p:cNvSpPr txBox="1"/>
          <p:nvPr>
            <p:ph idx="1" type="body"/>
          </p:nvPr>
        </p:nvSpPr>
        <p:spPr>
          <a:xfrm>
            <a:off x="311700" y="1181625"/>
            <a:ext cx="8520600" cy="382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ru"/>
              <a:t>Open Visual Studio Code</a:t>
            </a:r>
            <a:endParaRPr/>
          </a:p>
          <a:p>
            <a:pPr indent="-342900" lvl="0" marL="457200" rtl="0" algn="l">
              <a:spcBef>
                <a:spcPts val="0"/>
              </a:spcBef>
              <a:spcAft>
                <a:spcPts val="0"/>
              </a:spcAft>
              <a:buSzPts val="1800"/>
              <a:buAutoNum type="arabicParenR"/>
            </a:pPr>
            <a:r>
              <a:rPr lang="ru"/>
              <a:t>Create empty index.html file</a:t>
            </a:r>
            <a:endParaRPr/>
          </a:p>
          <a:p>
            <a:pPr indent="-342900" lvl="0" marL="457200" rtl="0" algn="l">
              <a:spcBef>
                <a:spcPts val="0"/>
              </a:spcBef>
              <a:spcAft>
                <a:spcPts val="0"/>
              </a:spcAft>
              <a:buSzPts val="1800"/>
              <a:buAutoNum type="arabicParenR"/>
            </a:pPr>
            <a:r>
              <a:rPr lang="ru"/>
              <a:t>Start writing HTML code</a:t>
            </a:r>
            <a:endParaRPr/>
          </a:p>
          <a:p>
            <a:pPr indent="-342900" lvl="0" marL="457200" rtl="0" algn="l">
              <a:spcBef>
                <a:spcPts val="0"/>
              </a:spcBef>
              <a:spcAft>
                <a:spcPts val="0"/>
              </a:spcAft>
              <a:buSzPts val="1800"/>
              <a:buAutoNum type="arabicParenR"/>
            </a:pPr>
            <a:r>
              <a:rPr lang="ru"/>
              <a:t>Install Live Server extension (optional)</a:t>
            </a:r>
            <a:endParaRPr/>
          </a:p>
          <a:p>
            <a:pPr indent="-342900" lvl="0" marL="457200" rtl="0" algn="l">
              <a:spcBef>
                <a:spcPts val="0"/>
              </a:spcBef>
              <a:spcAft>
                <a:spcPts val="0"/>
              </a:spcAft>
              <a:buSzPts val="1800"/>
              <a:buAutoNum type="arabicParenR"/>
            </a:pPr>
            <a:r>
              <a:rPr lang="ru"/>
              <a:t>Open HTML file in browser:</a:t>
            </a:r>
            <a:endParaRPr/>
          </a:p>
          <a:p>
            <a:pPr indent="-317500" lvl="1" marL="914400" rtl="0" algn="l">
              <a:spcBef>
                <a:spcPts val="0"/>
              </a:spcBef>
              <a:spcAft>
                <a:spcPts val="0"/>
              </a:spcAft>
              <a:buSzPts val="1400"/>
              <a:buAutoNum type="alphaLcParenR"/>
            </a:pPr>
            <a:r>
              <a:rPr lang="ru"/>
              <a:t>Open HTML with live server</a:t>
            </a:r>
            <a:endParaRPr/>
          </a:p>
          <a:p>
            <a:pPr indent="-317500" lvl="1" marL="914400" rtl="0" algn="l">
              <a:spcBef>
                <a:spcPts val="0"/>
              </a:spcBef>
              <a:spcAft>
                <a:spcPts val="0"/>
              </a:spcAft>
              <a:buSzPts val="1400"/>
              <a:buAutoNum type="alphaLcParenR"/>
            </a:pPr>
            <a:r>
              <a:rPr lang="ru"/>
              <a:t>Or open file from file explorer</a:t>
            </a:r>
            <a:endParaRPr/>
          </a:p>
          <a:p>
            <a:pPr indent="0" lvl="0" marL="457200" rtl="0" algn="l">
              <a:spcBef>
                <a:spcPts val="120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4793823" y="827950"/>
            <a:ext cx="3899927" cy="348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tags</a:t>
            </a:r>
            <a:endParaRPr b="1"/>
          </a:p>
        </p:txBody>
      </p:sp>
      <p:sp>
        <p:nvSpPr>
          <p:cNvPr id="164" name="Google Shape;164;p29"/>
          <p:cNvSpPr txBox="1"/>
          <p:nvPr>
            <p:ph idx="1" type="body"/>
          </p:nvPr>
        </p:nvSpPr>
        <p:spPr>
          <a:xfrm>
            <a:off x="311700" y="2699175"/>
            <a:ext cx="8520600" cy="2305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ru"/>
              <a:t>HTML tags are the building blocks of an HTML document. They are used to define the structure and content of a web page. There are many different types of HTML tags, but </a:t>
            </a:r>
            <a:r>
              <a:rPr b="1" lang="ru"/>
              <a:t>some common </a:t>
            </a:r>
            <a:r>
              <a:rPr lang="ru"/>
              <a:t>examples include: </a:t>
            </a:r>
            <a:endParaRPr/>
          </a:p>
          <a:p>
            <a:pPr indent="-308610" lvl="0" marL="457200" rtl="0" algn="l">
              <a:spcBef>
                <a:spcPts val="1200"/>
              </a:spcBef>
              <a:spcAft>
                <a:spcPts val="0"/>
              </a:spcAft>
              <a:buSzPct val="100000"/>
              <a:buChar char="●"/>
            </a:pPr>
            <a:r>
              <a:rPr b="1" lang="ru"/>
              <a:t>&lt;html&gt;</a:t>
            </a:r>
            <a:r>
              <a:rPr lang="ru"/>
              <a:t>: This is the root element of an HTML document, and it contains all of the other elements on the page.</a:t>
            </a:r>
            <a:endParaRPr/>
          </a:p>
          <a:p>
            <a:pPr indent="-308610" lvl="0" marL="457200" rtl="0" algn="l">
              <a:spcBef>
                <a:spcPts val="0"/>
              </a:spcBef>
              <a:spcAft>
                <a:spcPts val="0"/>
              </a:spcAft>
              <a:buSzPct val="100000"/>
              <a:buChar char="●"/>
            </a:pPr>
            <a:r>
              <a:rPr b="1" lang="ru"/>
              <a:t>&lt;head&gt;</a:t>
            </a:r>
            <a:r>
              <a:rPr lang="ru"/>
              <a:t>: This element contains information about the document, such as the title of the page and any meta data. </a:t>
            </a:r>
            <a:endParaRPr/>
          </a:p>
          <a:p>
            <a:pPr indent="-308610" lvl="0" marL="457200" rtl="0" algn="l">
              <a:spcBef>
                <a:spcPts val="0"/>
              </a:spcBef>
              <a:spcAft>
                <a:spcPts val="0"/>
              </a:spcAft>
              <a:buSzPct val="100000"/>
              <a:buChar char="●"/>
            </a:pPr>
            <a:r>
              <a:rPr b="1" lang="ru"/>
              <a:t>&lt;body&gt;</a:t>
            </a:r>
            <a:r>
              <a:rPr lang="ru"/>
              <a:t>: This element contains the content of the page that is visible to the user. </a:t>
            </a:r>
            <a:endParaRPr/>
          </a:p>
          <a:p>
            <a:pPr indent="-308610" lvl="0" marL="457200" rtl="0" algn="l">
              <a:spcBef>
                <a:spcPts val="0"/>
              </a:spcBef>
              <a:spcAft>
                <a:spcPts val="0"/>
              </a:spcAft>
              <a:buSzPct val="100000"/>
              <a:buChar char="●"/>
            </a:pPr>
            <a:r>
              <a:rPr b="1" lang="ru"/>
              <a:t>&lt;div&gt;</a:t>
            </a:r>
            <a:r>
              <a:rPr lang="ru"/>
              <a:t>: This element is a container for other elements, and is often used to group elements together for styling purposes. </a:t>
            </a:r>
            <a:endParaRPr/>
          </a:p>
          <a:p>
            <a:pPr indent="-308610" lvl="0" marL="457200" rtl="0" algn="l">
              <a:spcBef>
                <a:spcPts val="0"/>
              </a:spcBef>
              <a:spcAft>
                <a:spcPts val="0"/>
              </a:spcAft>
              <a:buSzPct val="100000"/>
              <a:buChar char="●"/>
            </a:pPr>
            <a:r>
              <a:rPr b="1" lang="ru"/>
              <a:t>&lt;p&gt;</a:t>
            </a:r>
            <a:r>
              <a:rPr lang="ru"/>
              <a:t>: This element is used to define a paragraph of text. </a:t>
            </a:r>
            <a:endParaRPr/>
          </a:p>
        </p:txBody>
      </p:sp>
      <p:pic>
        <p:nvPicPr>
          <p:cNvPr id="165" name="Google Shape;165;p29"/>
          <p:cNvPicPr preferRelativeResize="0"/>
          <p:nvPr/>
        </p:nvPicPr>
        <p:blipFill rotWithShape="1">
          <a:blip r:embed="rId3">
            <a:alphaModFix/>
          </a:blip>
          <a:srcRect b="22486" l="2807" r="2977" t="10926"/>
          <a:stretch/>
        </p:blipFill>
        <p:spPr>
          <a:xfrm>
            <a:off x="3248575" y="115825"/>
            <a:ext cx="5653225" cy="253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tags 2</a:t>
            </a:r>
            <a:endParaRPr b="1"/>
          </a:p>
        </p:txBody>
      </p:sp>
      <p:sp>
        <p:nvSpPr>
          <p:cNvPr id="171" name="Google Shape;171;p30"/>
          <p:cNvSpPr txBox="1"/>
          <p:nvPr>
            <p:ph idx="1" type="body"/>
          </p:nvPr>
        </p:nvSpPr>
        <p:spPr>
          <a:xfrm>
            <a:off x="262050" y="1181625"/>
            <a:ext cx="8619900" cy="3672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ru"/>
              <a:t>&lt;a&gt;</a:t>
            </a:r>
            <a:r>
              <a:rPr lang="ru"/>
              <a:t>: This element creates a hyperlink to another web page. </a:t>
            </a:r>
            <a:endParaRPr/>
          </a:p>
          <a:p>
            <a:pPr indent="-342900" lvl="0" marL="457200" rtl="0" algn="l">
              <a:spcBef>
                <a:spcPts val="0"/>
              </a:spcBef>
              <a:spcAft>
                <a:spcPts val="0"/>
              </a:spcAft>
              <a:buSzPts val="1800"/>
              <a:buChar char="●"/>
            </a:pPr>
            <a:r>
              <a:rPr b="1" lang="ru"/>
              <a:t>&lt;img&gt;</a:t>
            </a:r>
            <a:r>
              <a:rPr lang="ru"/>
              <a:t>: This element is used to embed images in a web page. </a:t>
            </a:r>
            <a:endParaRPr/>
          </a:p>
          <a:p>
            <a:pPr indent="-342900" lvl="0" marL="457200" rtl="0" algn="l">
              <a:spcBef>
                <a:spcPts val="0"/>
              </a:spcBef>
              <a:spcAft>
                <a:spcPts val="0"/>
              </a:spcAft>
              <a:buSzPts val="1800"/>
              <a:buChar char="●"/>
            </a:pPr>
            <a:r>
              <a:rPr b="1" lang="ru"/>
              <a:t>&lt;h1&gt; - &lt;h6&gt;</a:t>
            </a:r>
            <a:r>
              <a:rPr lang="ru"/>
              <a:t>: These elements are used to define headings and subheadings on the page.</a:t>
            </a:r>
            <a:endParaRPr b="1"/>
          </a:p>
          <a:p>
            <a:pPr indent="-342900" lvl="0" marL="457200" rtl="0" algn="l">
              <a:spcBef>
                <a:spcPts val="0"/>
              </a:spcBef>
              <a:spcAft>
                <a:spcPts val="0"/>
              </a:spcAft>
              <a:buSzPts val="1800"/>
              <a:buChar char="●"/>
            </a:pPr>
            <a:r>
              <a:rPr b="1" lang="ru"/>
              <a:t>&lt;ul&gt;</a:t>
            </a:r>
            <a:r>
              <a:rPr lang="ru"/>
              <a:t> and </a:t>
            </a:r>
            <a:r>
              <a:rPr b="1" lang="ru"/>
              <a:t>&lt;li&gt;</a:t>
            </a:r>
            <a:r>
              <a:rPr lang="ru"/>
              <a:t>: These elements are used to create unordered lists. </a:t>
            </a:r>
            <a:endParaRPr/>
          </a:p>
          <a:p>
            <a:pPr indent="-342900" lvl="0" marL="457200" rtl="0" algn="l">
              <a:spcBef>
                <a:spcPts val="0"/>
              </a:spcBef>
              <a:spcAft>
                <a:spcPts val="0"/>
              </a:spcAft>
              <a:buSzPts val="1800"/>
              <a:buChar char="●"/>
            </a:pPr>
            <a:r>
              <a:rPr b="1" lang="ru"/>
              <a:t>&lt;ol&gt;</a:t>
            </a:r>
            <a:r>
              <a:rPr lang="ru"/>
              <a:t> and </a:t>
            </a:r>
            <a:r>
              <a:rPr b="1" lang="ru"/>
              <a:t>&lt;li&gt;</a:t>
            </a:r>
            <a:r>
              <a:rPr lang="ru"/>
              <a:t>: These elements are used to create ordered lists. </a:t>
            </a:r>
            <a:endParaRPr/>
          </a:p>
          <a:p>
            <a:pPr indent="-342900" lvl="0" marL="457200" rtl="0" algn="l">
              <a:spcBef>
                <a:spcPts val="0"/>
              </a:spcBef>
              <a:spcAft>
                <a:spcPts val="0"/>
              </a:spcAft>
              <a:buSzPts val="1800"/>
              <a:buChar char="●"/>
            </a:pPr>
            <a:r>
              <a:rPr b="1" lang="ru"/>
              <a:t>&lt;form&gt;</a:t>
            </a:r>
            <a:r>
              <a:rPr lang="ru"/>
              <a:t>: This element is used to create forms that allow users to input data and submit it to a server.</a:t>
            </a:r>
            <a:endParaRPr/>
          </a:p>
          <a:p>
            <a:pPr indent="0" lvl="0" marL="0" rtl="0" algn="l">
              <a:spcBef>
                <a:spcPts val="1200"/>
              </a:spcBef>
              <a:spcAft>
                <a:spcPts val="1200"/>
              </a:spcAft>
              <a:buNone/>
            </a:pPr>
            <a:r>
              <a:rPr lang="ru"/>
              <a:t>HTML tags are often </a:t>
            </a:r>
            <a:r>
              <a:rPr b="1" lang="ru"/>
              <a:t>paired</a:t>
            </a:r>
            <a:r>
              <a:rPr lang="ru"/>
              <a:t>, with a start tag and an end tag, and the content between the start and end tags is the content of the tag. For example, an &lt;p&gt; tag would be written as &lt;p&gt;This is a paragraph&lt;/p&gt;, and the content inside the tags is "This is a paragraph"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Self Closing Tags</a:t>
            </a:r>
            <a:endParaRPr b="1"/>
          </a:p>
        </p:txBody>
      </p:sp>
      <p:pic>
        <p:nvPicPr>
          <p:cNvPr id="177" name="Google Shape;177;p31"/>
          <p:cNvPicPr preferRelativeResize="0"/>
          <p:nvPr/>
        </p:nvPicPr>
        <p:blipFill rotWithShape="1">
          <a:blip r:embed="rId3">
            <a:alphaModFix/>
          </a:blip>
          <a:srcRect b="11255" l="4855" r="4218" t="7765"/>
          <a:stretch/>
        </p:blipFill>
        <p:spPr>
          <a:xfrm>
            <a:off x="1253063" y="1250675"/>
            <a:ext cx="6637876" cy="3325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How does the web work?</a:t>
            </a:r>
            <a:endParaRPr b="1"/>
          </a:p>
        </p:txBody>
      </p:sp>
      <p:pic>
        <p:nvPicPr>
          <p:cNvPr id="66" name="Google Shape;66;p14"/>
          <p:cNvPicPr preferRelativeResize="0"/>
          <p:nvPr/>
        </p:nvPicPr>
        <p:blipFill>
          <a:blip r:embed="rId3">
            <a:alphaModFix/>
          </a:blip>
          <a:stretch>
            <a:fillRect/>
          </a:stretch>
        </p:blipFill>
        <p:spPr>
          <a:xfrm>
            <a:off x="557550" y="1415225"/>
            <a:ext cx="8028901" cy="288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Rest tags</a:t>
            </a:r>
            <a:endParaRPr b="1"/>
          </a:p>
        </p:txBody>
      </p:sp>
      <p:sp>
        <p:nvSpPr>
          <p:cNvPr id="183" name="Google Shape;183;p32"/>
          <p:cNvSpPr txBox="1"/>
          <p:nvPr>
            <p:ph idx="1" type="body"/>
          </p:nvPr>
        </p:nvSpPr>
        <p:spPr>
          <a:xfrm>
            <a:off x="262050" y="2119950"/>
            <a:ext cx="8619900" cy="210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https://www.w3schools.com/TAGS/default.asp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attributes</a:t>
            </a:r>
            <a:endParaRPr b="1"/>
          </a:p>
        </p:txBody>
      </p:sp>
      <p:sp>
        <p:nvSpPr>
          <p:cNvPr id="189" name="Google Shape;189;p33"/>
          <p:cNvSpPr txBox="1"/>
          <p:nvPr>
            <p:ph idx="1" type="body"/>
          </p:nvPr>
        </p:nvSpPr>
        <p:spPr>
          <a:xfrm>
            <a:off x="262050" y="1227950"/>
            <a:ext cx="8619900" cy="348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ru"/>
              <a:t>Attributes</a:t>
            </a:r>
            <a:r>
              <a:rPr lang="ru"/>
              <a:t> are additional information that can be provided for HTML elements to modify their behavior or appearance. Attributes are added to an HTML element in the opening tag and are specified as a </a:t>
            </a:r>
            <a:r>
              <a:rPr b="1" lang="ru"/>
              <a:t>name-value pair</a:t>
            </a:r>
            <a:r>
              <a:rPr lang="ru"/>
              <a:t>, such as </a:t>
            </a:r>
            <a:r>
              <a:rPr b="1" lang="ru"/>
              <a:t>attribute="value"</a:t>
            </a:r>
            <a:r>
              <a:rPr lang="ru"/>
              <a:t>. Some common uses of attributes include:</a:t>
            </a:r>
            <a:endParaRPr/>
          </a:p>
          <a:p>
            <a:pPr indent="-342900" lvl="0" marL="457200" rtl="0" algn="l">
              <a:spcBef>
                <a:spcPts val="1200"/>
              </a:spcBef>
              <a:spcAft>
                <a:spcPts val="0"/>
              </a:spcAft>
              <a:buSzPts val="1800"/>
              <a:buAutoNum type="arabicParenR"/>
            </a:pPr>
            <a:r>
              <a:rPr lang="ru"/>
              <a:t>Specifying the </a:t>
            </a:r>
            <a:r>
              <a:rPr b="1" lang="ru"/>
              <a:t>source</a:t>
            </a:r>
            <a:r>
              <a:rPr lang="ru"/>
              <a:t> of an element's content: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arenR"/>
            </a:pPr>
            <a:r>
              <a:rPr lang="ru"/>
              <a:t>Modifying the </a:t>
            </a:r>
            <a:r>
              <a:rPr b="1" lang="ru"/>
              <a:t>appearance</a:t>
            </a:r>
            <a:r>
              <a:rPr lang="ru"/>
              <a:t> of an element:</a:t>
            </a:r>
            <a:endParaRPr/>
          </a:p>
          <a:p>
            <a:pPr indent="0" lvl="0" marL="0" rtl="0" algn="l">
              <a:spcBef>
                <a:spcPts val="120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a:off x="1407300" y="2955800"/>
            <a:ext cx="6329403" cy="610450"/>
          </a:xfrm>
          <a:prstGeom prst="rect">
            <a:avLst/>
          </a:prstGeom>
          <a:noFill/>
          <a:ln>
            <a:noFill/>
          </a:ln>
        </p:spPr>
      </p:pic>
      <p:pic>
        <p:nvPicPr>
          <p:cNvPr id="191" name="Google Shape;191;p33"/>
          <p:cNvPicPr preferRelativeResize="0"/>
          <p:nvPr/>
        </p:nvPicPr>
        <p:blipFill>
          <a:blip r:embed="rId4">
            <a:alphaModFix/>
          </a:blip>
          <a:stretch>
            <a:fillRect/>
          </a:stretch>
        </p:blipFill>
        <p:spPr>
          <a:xfrm>
            <a:off x="1407300" y="4222181"/>
            <a:ext cx="6329399" cy="6315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attributes 2</a:t>
            </a:r>
            <a:endParaRPr b="1"/>
          </a:p>
        </p:txBody>
      </p:sp>
      <p:sp>
        <p:nvSpPr>
          <p:cNvPr id="197" name="Google Shape;197;p34"/>
          <p:cNvSpPr txBox="1"/>
          <p:nvPr>
            <p:ph idx="1" type="body"/>
          </p:nvPr>
        </p:nvSpPr>
        <p:spPr>
          <a:xfrm>
            <a:off x="262050" y="1112100"/>
            <a:ext cx="8619900" cy="384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3) Providing </a:t>
            </a:r>
            <a:r>
              <a:rPr b="1" lang="ru"/>
              <a:t>additional information</a:t>
            </a:r>
            <a:r>
              <a:rPr lang="ru"/>
              <a:t> about an element: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4) Creating </a:t>
            </a:r>
            <a:r>
              <a:rPr b="1" lang="ru"/>
              <a:t>links</a:t>
            </a:r>
            <a:r>
              <a:rPr lang="ru"/>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5) Specifying form </a:t>
            </a:r>
            <a:r>
              <a:rPr b="1" lang="ru"/>
              <a:t>controls</a:t>
            </a:r>
            <a:r>
              <a:rPr lang="ru"/>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u="sng">
                <a:solidFill>
                  <a:schemeClr val="hlink"/>
                </a:solidFill>
                <a:hlinkClick r:id="rId3"/>
              </a:rPr>
              <a:t>https://www.w3schools.com/html/html_attributes.asp</a:t>
            </a:r>
            <a:endParaRPr/>
          </a:p>
        </p:txBody>
      </p:sp>
      <p:pic>
        <p:nvPicPr>
          <p:cNvPr id="198" name="Google Shape;198;p34"/>
          <p:cNvPicPr preferRelativeResize="0"/>
          <p:nvPr/>
        </p:nvPicPr>
        <p:blipFill>
          <a:blip r:embed="rId4">
            <a:alphaModFix/>
          </a:blip>
          <a:stretch>
            <a:fillRect/>
          </a:stretch>
        </p:blipFill>
        <p:spPr>
          <a:xfrm>
            <a:off x="3429027" y="1539050"/>
            <a:ext cx="5714975" cy="621850"/>
          </a:xfrm>
          <a:prstGeom prst="rect">
            <a:avLst/>
          </a:prstGeom>
          <a:noFill/>
          <a:ln>
            <a:noFill/>
          </a:ln>
        </p:spPr>
      </p:pic>
      <p:pic>
        <p:nvPicPr>
          <p:cNvPr id="199" name="Google Shape;199;p34"/>
          <p:cNvPicPr preferRelativeResize="0"/>
          <p:nvPr/>
        </p:nvPicPr>
        <p:blipFill>
          <a:blip r:embed="rId5">
            <a:alphaModFix/>
          </a:blip>
          <a:stretch>
            <a:fillRect/>
          </a:stretch>
        </p:blipFill>
        <p:spPr>
          <a:xfrm>
            <a:off x="3337014" y="2423075"/>
            <a:ext cx="5806986" cy="572700"/>
          </a:xfrm>
          <a:prstGeom prst="rect">
            <a:avLst/>
          </a:prstGeom>
          <a:noFill/>
          <a:ln>
            <a:noFill/>
          </a:ln>
        </p:spPr>
      </p:pic>
      <p:pic>
        <p:nvPicPr>
          <p:cNvPr id="200" name="Google Shape;200;p34"/>
          <p:cNvPicPr preferRelativeResize="0"/>
          <p:nvPr/>
        </p:nvPicPr>
        <p:blipFill>
          <a:blip r:embed="rId6">
            <a:alphaModFix/>
          </a:blip>
          <a:stretch>
            <a:fillRect/>
          </a:stretch>
        </p:blipFill>
        <p:spPr>
          <a:xfrm>
            <a:off x="202725" y="3509500"/>
            <a:ext cx="8738550" cy="68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forms</a:t>
            </a:r>
            <a:endParaRPr b="1"/>
          </a:p>
        </p:txBody>
      </p:sp>
      <p:sp>
        <p:nvSpPr>
          <p:cNvPr id="206" name="Google Shape;206;p35"/>
          <p:cNvSpPr txBox="1"/>
          <p:nvPr>
            <p:ph idx="1" type="body"/>
          </p:nvPr>
        </p:nvSpPr>
        <p:spPr>
          <a:xfrm>
            <a:off x="262050" y="1204775"/>
            <a:ext cx="8619900" cy="3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Forms</a:t>
            </a:r>
            <a:r>
              <a:rPr lang="ru"/>
              <a:t> are an essential part of many websites and web applications, allowing users to </a:t>
            </a:r>
            <a:r>
              <a:rPr b="1" lang="ru"/>
              <a:t>input data</a:t>
            </a:r>
            <a:r>
              <a:rPr lang="ru"/>
              <a:t> and </a:t>
            </a:r>
            <a:r>
              <a:rPr b="1" lang="ru"/>
              <a:t>interact with the site</a:t>
            </a:r>
            <a:r>
              <a:rPr lang="ru"/>
              <a:t>. To create a form in HTML, you can use several elements, including &lt;</a:t>
            </a:r>
            <a:r>
              <a:rPr b="1" lang="ru"/>
              <a:t>form</a:t>
            </a:r>
            <a:r>
              <a:rPr lang="ru"/>
              <a:t>&gt;, &lt;</a:t>
            </a:r>
            <a:r>
              <a:rPr b="1" lang="ru"/>
              <a:t>input</a:t>
            </a:r>
            <a:r>
              <a:rPr lang="ru"/>
              <a:t>&gt;, &lt;</a:t>
            </a:r>
            <a:r>
              <a:rPr b="1" lang="ru"/>
              <a:t>select</a:t>
            </a:r>
            <a:r>
              <a:rPr lang="ru"/>
              <a:t>&gt;, and &lt;</a:t>
            </a:r>
            <a:r>
              <a:rPr b="1" lang="ru"/>
              <a:t>textarea</a:t>
            </a:r>
            <a:r>
              <a:rPr lang="ru"/>
              <a:t>&gt;. Here is how you create sample form:</a:t>
            </a:r>
            <a:endParaRPr/>
          </a:p>
          <a:p>
            <a:pPr indent="-342900" lvl="0" marL="457200" rtl="0" algn="l">
              <a:spcBef>
                <a:spcPts val="1200"/>
              </a:spcBef>
              <a:spcAft>
                <a:spcPts val="0"/>
              </a:spcAft>
              <a:buSzPts val="1800"/>
              <a:buAutoNum type="arabicParenR"/>
            </a:pPr>
            <a:r>
              <a:rPr lang="ru"/>
              <a:t>Use the &lt;</a:t>
            </a:r>
            <a:r>
              <a:rPr b="1" lang="ru"/>
              <a:t>form</a:t>
            </a:r>
            <a:r>
              <a:rPr lang="ru"/>
              <a:t>&gt; element to define the form. Add an </a:t>
            </a:r>
            <a:r>
              <a:rPr b="1" lang="ru"/>
              <a:t>action</a:t>
            </a:r>
            <a:r>
              <a:rPr lang="ru"/>
              <a:t> attribute to specify the </a:t>
            </a:r>
            <a:r>
              <a:rPr b="1" lang="ru"/>
              <a:t>URL</a:t>
            </a:r>
            <a:r>
              <a:rPr lang="ru"/>
              <a:t> where the form data will be sent and a </a:t>
            </a:r>
            <a:r>
              <a:rPr b="1" lang="ru"/>
              <a:t>method</a:t>
            </a:r>
            <a:r>
              <a:rPr lang="ru"/>
              <a:t> attribute to specify how the form data will be sent (usually "</a:t>
            </a:r>
            <a:r>
              <a:rPr b="1" lang="ru"/>
              <a:t>POST</a:t>
            </a:r>
            <a:r>
              <a:rPr lang="ru"/>
              <a:t>" or "</a:t>
            </a:r>
            <a:r>
              <a:rPr b="1" lang="ru"/>
              <a:t>GET</a:t>
            </a:r>
            <a:r>
              <a:rPr lang="ru"/>
              <a:t>").</a:t>
            </a:r>
            <a:endParaRPr/>
          </a:p>
        </p:txBody>
      </p:sp>
      <p:pic>
        <p:nvPicPr>
          <p:cNvPr id="207" name="Google Shape;207;p35"/>
          <p:cNvPicPr preferRelativeResize="0"/>
          <p:nvPr/>
        </p:nvPicPr>
        <p:blipFill>
          <a:blip r:embed="rId3">
            <a:alphaModFix/>
          </a:blip>
          <a:stretch>
            <a:fillRect/>
          </a:stretch>
        </p:blipFill>
        <p:spPr>
          <a:xfrm>
            <a:off x="1304925" y="3699050"/>
            <a:ext cx="6534150" cy="110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forms 2</a:t>
            </a:r>
            <a:endParaRPr b="1"/>
          </a:p>
        </p:txBody>
      </p:sp>
      <p:sp>
        <p:nvSpPr>
          <p:cNvPr id="213" name="Google Shape;213;p36"/>
          <p:cNvSpPr txBox="1"/>
          <p:nvPr>
            <p:ph idx="1" type="body"/>
          </p:nvPr>
        </p:nvSpPr>
        <p:spPr>
          <a:xfrm>
            <a:off x="262050" y="1204775"/>
            <a:ext cx="4533900" cy="3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2) Use the &lt;</a:t>
            </a:r>
            <a:r>
              <a:rPr b="1" lang="ru"/>
              <a:t>input</a:t>
            </a:r>
            <a:r>
              <a:rPr lang="ru"/>
              <a:t>&gt; element to create form fields, such as </a:t>
            </a:r>
            <a:r>
              <a:rPr b="1" lang="ru"/>
              <a:t>text fields</a:t>
            </a:r>
            <a:r>
              <a:rPr lang="ru"/>
              <a:t>, </a:t>
            </a:r>
            <a:r>
              <a:rPr b="1" lang="ru"/>
              <a:t>checkboxes</a:t>
            </a:r>
            <a:r>
              <a:rPr lang="ru"/>
              <a:t>, and </a:t>
            </a:r>
            <a:r>
              <a:rPr b="1" lang="ru"/>
              <a:t>radio</a:t>
            </a:r>
            <a:r>
              <a:rPr lang="ru"/>
              <a:t> </a:t>
            </a:r>
            <a:r>
              <a:rPr b="1" lang="ru"/>
              <a:t>buttons</a:t>
            </a:r>
            <a:r>
              <a:rPr lang="ru"/>
              <a:t>. Add a </a:t>
            </a:r>
            <a:r>
              <a:rPr b="1" lang="ru"/>
              <a:t>type</a:t>
            </a:r>
            <a:r>
              <a:rPr lang="ru"/>
              <a:t> attribute to specify the type of input field, and a </a:t>
            </a:r>
            <a:r>
              <a:rPr b="1" lang="ru"/>
              <a:t>name</a:t>
            </a:r>
            <a:r>
              <a:rPr lang="ru"/>
              <a:t> attribute to identify the field.</a:t>
            </a:r>
            <a:endParaRPr/>
          </a:p>
          <a:p>
            <a:pPr indent="0" lvl="0" marL="0" rtl="0" algn="l">
              <a:spcBef>
                <a:spcPts val="1200"/>
              </a:spcBef>
              <a:spcAft>
                <a:spcPts val="1200"/>
              </a:spcAft>
              <a:buNone/>
            </a:pPr>
            <a:r>
              <a:rPr lang="ru"/>
              <a:t>3) Use the &lt;</a:t>
            </a:r>
            <a:r>
              <a:rPr b="1" lang="ru"/>
              <a:t>select</a:t>
            </a:r>
            <a:r>
              <a:rPr lang="ru"/>
              <a:t>&gt; element to create a </a:t>
            </a:r>
            <a:r>
              <a:rPr b="1" lang="ru"/>
              <a:t>drop-down</a:t>
            </a:r>
            <a:r>
              <a:rPr lang="ru"/>
              <a:t> </a:t>
            </a:r>
            <a:r>
              <a:rPr b="1" lang="ru"/>
              <a:t>list</a:t>
            </a:r>
            <a:r>
              <a:rPr lang="ru"/>
              <a:t>. Add </a:t>
            </a:r>
            <a:r>
              <a:rPr b="1" lang="ru"/>
              <a:t>options</a:t>
            </a:r>
            <a:r>
              <a:rPr lang="ru"/>
              <a:t> using &lt;</a:t>
            </a:r>
            <a:r>
              <a:rPr b="1" lang="ru"/>
              <a:t>option</a:t>
            </a:r>
            <a:r>
              <a:rPr lang="ru"/>
              <a:t>&gt; elements, and use the </a:t>
            </a:r>
            <a:r>
              <a:rPr b="1" lang="ru"/>
              <a:t>value</a:t>
            </a:r>
            <a:r>
              <a:rPr lang="ru"/>
              <a:t> attribute to specify the value that will be sent with the form.</a:t>
            </a:r>
            <a:endParaRPr/>
          </a:p>
        </p:txBody>
      </p:sp>
      <p:pic>
        <p:nvPicPr>
          <p:cNvPr id="214" name="Google Shape;214;p36"/>
          <p:cNvPicPr preferRelativeResize="0"/>
          <p:nvPr/>
        </p:nvPicPr>
        <p:blipFill>
          <a:blip r:embed="rId3">
            <a:alphaModFix/>
          </a:blip>
          <a:stretch>
            <a:fillRect/>
          </a:stretch>
        </p:blipFill>
        <p:spPr>
          <a:xfrm>
            <a:off x="4858650" y="1112100"/>
            <a:ext cx="4285350" cy="1575500"/>
          </a:xfrm>
          <a:prstGeom prst="rect">
            <a:avLst/>
          </a:prstGeom>
          <a:noFill/>
          <a:ln>
            <a:noFill/>
          </a:ln>
        </p:spPr>
      </p:pic>
      <p:pic>
        <p:nvPicPr>
          <p:cNvPr id="215" name="Google Shape;215;p36"/>
          <p:cNvPicPr preferRelativeResize="0"/>
          <p:nvPr/>
        </p:nvPicPr>
        <p:blipFill>
          <a:blip r:embed="rId4">
            <a:alphaModFix/>
          </a:blip>
          <a:stretch>
            <a:fillRect/>
          </a:stretch>
        </p:blipFill>
        <p:spPr>
          <a:xfrm>
            <a:off x="4858650" y="2982432"/>
            <a:ext cx="4285351" cy="19177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HTML forms 3</a:t>
            </a:r>
            <a:endParaRPr b="1"/>
          </a:p>
        </p:txBody>
      </p:sp>
      <p:sp>
        <p:nvSpPr>
          <p:cNvPr id="221" name="Google Shape;221;p37"/>
          <p:cNvSpPr txBox="1"/>
          <p:nvPr>
            <p:ph idx="1" type="body"/>
          </p:nvPr>
        </p:nvSpPr>
        <p:spPr>
          <a:xfrm>
            <a:off x="262050" y="1204775"/>
            <a:ext cx="4533900" cy="3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4) Use the &lt;</a:t>
            </a:r>
            <a:r>
              <a:rPr b="1" lang="ru"/>
              <a:t>textarea</a:t>
            </a:r>
            <a:r>
              <a:rPr lang="ru"/>
              <a:t>&gt; element to create a </a:t>
            </a:r>
            <a:r>
              <a:rPr b="1" lang="ru"/>
              <a:t>text area</a:t>
            </a:r>
            <a:r>
              <a:rPr lang="ru"/>
              <a:t> for users to enter a </a:t>
            </a:r>
            <a:r>
              <a:rPr b="1" lang="ru"/>
              <a:t>larger amount of text</a:t>
            </a:r>
            <a:r>
              <a:rPr lang="ru"/>
              <a:t>. Add a </a:t>
            </a:r>
            <a:r>
              <a:rPr b="1" lang="ru"/>
              <a:t>name</a:t>
            </a:r>
            <a:r>
              <a:rPr lang="ru"/>
              <a:t> attribute to identify the field.</a:t>
            </a:r>
            <a:endParaRPr/>
          </a:p>
          <a:p>
            <a:pPr indent="0" lvl="0" marL="0" rtl="0" algn="l">
              <a:spcBef>
                <a:spcPts val="1200"/>
              </a:spcBef>
              <a:spcAft>
                <a:spcPts val="1200"/>
              </a:spcAft>
              <a:buNone/>
            </a:pPr>
            <a:r>
              <a:rPr lang="ru"/>
              <a:t>5) Add a </a:t>
            </a:r>
            <a:r>
              <a:rPr b="1" lang="ru"/>
              <a:t>submit</a:t>
            </a:r>
            <a:r>
              <a:rPr lang="ru"/>
              <a:t> button to the form using an &lt;</a:t>
            </a:r>
            <a:r>
              <a:rPr b="1" lang="ru"/>
              <a:t>input</a:t>
            </a:r>
            <a:r>
              <a:rPr lang="ru"/>
              <a:t>&gt; element with a </a:t>
            </a:r>
            <a:r>
              <a:rPr b="1" lang="ru"/>
              <a:t>type</a:t>
            </a:r>
            <a:r>
              <a:rPr lang="ru"/>
              <a:t> attribute of "</a:t>
            </a:r>
            <a:r>
              <a:rPr b="1" lang="ru"/>
              <a:t>submit</a:t>
            </a:r>
            <a:r>
              <a:rPr lang="ru"/>
              <a:t>".</a:t>
            </a:r>
            <a:endParaRPr/>
          </a:p>
        </p:txBody>
      </p:sp>
      <p:pic>
        <p:nvPicPr>
          <p:cNvPr id="222" name="Google Shape;222;p37"/>
          <p:cNvPicPr preferRelativeResize="0"/>
          <p:nvPr/>
        </p:nvPicPr>
        <p:blipFill>
          <a:blip r:embed="rId3">
            <a:alphaModFix/>
          </a:blip>
          <a:stretch>
            <a:fillRect/>
          </a:stretch>
        </p:blipFill>
        <p:spPr>
          <a:xfrm>
            <a:off x="5085575" y="764550"/>
            <a:ext cx="4058425" cy="952833"/>
          </a:xfrm>
          <a:prstGeom prst="rect">
            <a:avLst/>
          </a:prstGeom>
          <a:noFill/>
          <a:ln>
            <a:noFill/>
          </a:ln>
        </p:spPr>
      </p:pic>
      <p:pic>
        <p:nvPicPr>
          <p:cNvPr id="223" name="Google Shape;223;p37"/>
          <p:cNvPicPr preferRelativeResize="0"/>
          <p:nvPr/>
        </p:nvPicPr>
        <p:blipFill>
          <a:blip r:embed="rId4">
            <a:alphaModFix/>
          </a:blip>
          <a:stretch>
            <a:fillRect/>
          </a:stretch>
        </p:blipFill>
        <p:spPr>
          <a:xfrm>
            <a:off x="5085573" y="1976925"/>
            <a:ext cx="4058426" cy="299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229" name="Google Shape;229;p38"/>
          <p:cNvSpPr txBox="1"/>
          <p:nvPr>
            <p:ph idx="1" type="body"/>
          </p:nvPr>
        </p:nvSpPr>
        <p:spPr>
          <a:xfrm>
            <a:off x="262050" y="1204775"/>
            <a:ext cx="8619900" cy="37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Create your own portfolio page with plain html</a:t>
            </a:r>
            <a:endParaRPr/>
          </a:p>
          <a:p>
            <a:pPr indent="0" lvl="0" marL="0" rtl="0" algn="l">
              <a:spcBef>
                <a:spcPts val="1200"/>
              </a:spcBef>
              <a:spcAft>
                <a:spcPts val="0"/>
              </a:spcAft>
              <a:buNone/>
            </a:pPr>
            <a:r>
              <a:rPr lang="ru"/>
              <a:t>Include:</a:t>
            </a:r>
            <a:endParaRPr/>
          </a:p>
          <a:p>
            <a:pPr indent="-342900" lvl="0" marL="457200" rtl="0" algn="l">
              <a:spcBef>
                <a:spcPts val="1200"/>
              </a:spcBef>
              <a:spcAft>
                <a:spcPts val="0"/>
              </a:spcAft>
              <a:buSzPts val="1800"/>
              <a:buAutoNum type="arabicParenR"/>
            </a:pPr>
            <a:r>
              <a:rPr lang="ru"/>
              <a:t>Header, that contains page navigation</a:t>
            </a:r>
            <a:endParaRPr/>
          </a:p>
          <a:p>
            <a:pPr indent="-342900" lvl="0" marL="457200" rtl="0" algn="l">
              <a:spcBef>
                <a:spcPts val="0"/>
              </a:spcBef>
              <a:spcAft>
                <a:spcPts val="0"/>
              </a:spcAft>
              <a:buSzPts val="1800"/>
              <a:buAutoNum type="arabicParenR"/>
            </a:pPr>
            <a:r>
              <a:rPr lang="ru"/>
              <a:t>Main section</a:t>
            </a:r>
            <a:endParaRPr/>
          </a:p>
          <a:p>
            <a:pPr indent="-317500" lvl="1" marL="914400" rtl="0" algn="l">
              <a:spcBef>
                <a:spcPts val="0"/>
              </a:spcBef>
              <a:spcAft>
                <a:spcPts val="0"/>
              </a:spcAft>
              <a:buSzPts val="1400"/>
              <a:buAutoNum type="alphaLcParenR"/>
            </a:pPr>
            <a:r>
              <a:rPr lang="ru"/>
              <a:t>Shortly about you</a:t>
            </a:r>
            <a:endParaRPr/>
          </a:p>
          <a:p>
            <a:pPr indent="-317500" lvl="1" marL="914400" rtl="0" algn="l">
              <a:spcBef>
                <a:spcPts val="0"/>
              </a:spcBef>
              <a:spcAft>
                <a:spcPts val="0"/>
              </a:spcAft>
              <a:buSzPts val="1400"/>
              <a:buAutoNum type="alphaLcParenR"/>
            </a:pPr>
            <a:r>
              <a:rPr lang="ru"/>
              <a:t>Work </a:t>
            </a:r>
            <a:r>
              <a:rPr lang="ru"/>
              <a:t>experience</a:t>
            </a:r>
            <a:r>
              <a:rPr lang="ru"/>
              <a:t>, education</a:t>
            </a:r>
            <a:endParaRPr/>
          </a:p>
          <a:p>
            <a:pPr indent="-317500" lvl="1" marL="914400" rtl="0" algn="l">
              <a:spcBef>
                <a:spcPts val="0"/>
              </a:spcBef>
              <a:spcAft>
                <a:spcPts val="0"/>
              </a:spcAft>
              <a:buSzPts val="1400"/>
              <a:buAutoNum type="alphaLcParenR"/>
            </a:pPr>
            <a:r>
              <a:rPr lang="ru"/>
              <a:t>Contact information</a:t>
            </a:r>
            <a:endParaRPr/>
          </a:p>
          <a:p>
            <a:pPr indent="-317500" lvl="1" marL="914400" rtl="0" algn="l">
              <a:spcBef>
                <a:spcPts val="0"/>
              </a:spcBef>
              <a:spcAft>
                <a:spcPts val="0"/>
              </a:spcAft>
              <a:buSzPts val="1400"/>
              <a:buAutoNum type="alphaLcParenR"/>
            </a:pPr>
            <a:r>
              <a:rPr lang="ru"/>
              <a:t>etc…</a:t>
            </a:r>
            <a:endParaRPr/>
          </a:p>
          <a:p>
            <a:pPr indent="0" lvl="0" marL="0" rtl="0" algn="l">
              <a:spcBef>
                <a:spcPts val="1200"/>
              </a:spcBef>
              <a:spcAft>
                <a:spcPts val="1200"/>
              </a:spcAft>
              <a:buNone/>
            </a:pPr>
            <a:r>
              <a:rPr lang="ru"/>
              <a:t>Portfolio ideas - https://bashooka.com/html/free-html-css-portfolio-web-design-templates/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How to create a webpage?</a:t>
            </a:r>
            <a:endParaRPr b="1"/>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ru"/>
              <a:t>Planning stage</a:t>
            </a:r>
            <a:r>
              <a:rPr lang="ru"/>
              <a:t>: Determine the purpose and goals of the website, create a content plan, and identify the target audience. </a:t>
            </a:r>
            <a:endParaRPr/>
          </a:p>
          <a:p>
            <a:pPr indent="0" lvl="0" marL="0" rtl="0" algn="l">
              <a:spcBef>
                <a:spcPts val="1200"/>
              </a:spcBef>
              <a:spcAft>
                <a:spcPts val="0"/>
              </a:spcAft>
              <a:buNone/>
            </a:pPr>
            <a:r>
              <a:rPr b="1" lang="ru"/>
              <a:t>Design stage</a:t>
            </a:r>
            <a:r>
              <a:rPr lang="ru"/>
              <a:t>: Create a visual design, layout and wireframes for the website. This can include choosing colors, typography, and images that align with the overall aesthetic and goals of the website. </a:t>
            </a:r>
            <a:endParaRPr/>
          </a:p>
          <a:p>
            <a:pPr indent="0" lvl="0" marL="0" rtl="0" algn="l">
              <a:spcBef>
                <a:spcPts val="1200"/>
              </a:spcBef>
              <a:spcAft>
                <a:spcPts val="0"/>
              </a:spcAft>
              <a:buNone/>
            </a:pPr>
            <a:r>
              <a:rPr b="1" lang="ru"/>
              <a:t>Frontend/Backend development</a:t>
            </a:r>
            <a:r>
              <a:rPr lang="ru"/>
              <a:t>: Write the code for the website using HTML, CSS, JavaScript and a programming language like Python or Ruby to create the frontend and backend logic. </a:t>
            </a:r>
            <a:endParaRPr/>
          </a:p>
          <a:p>
            <a:pPr indent="0" lvl="0" marL="0" rtl="0" algn="l">
              <a:spcBef>
                <a:spcPts val="1200"/>
              </a:spcBef>
              <a:spcAft>
                <a:spcPts val="1200"/>
              </a:spcAft>
              <a:buNone/>
            </a:pPr>
            <a:r>
              <a:rPr b="1" lang="ru"/>
              <a:t>Launch stage</a:t>
            </a:r>
            <a:r>
              <a:rPr lang="ru"/>
              <a:t>: Test the website for any bugs or errors, and make any necessary adjustments. Once the website is ready, it can be launched and made live for the public to access.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What is frontend?</a:t>
            </a:r>
            <a:endParaRPr b="1"/>
          </a:p>
        </p:txBody>
      </p:sp>
      <p:sp>
        <p:nvSpPr>
          <p:cNvPr id="78" name="Google Shape;78;p16"/>
          <p:cNvSpPr txBox="1"/>
          <p:nvPr>
            <p:ph idx="1" type="body"/>
          </p:nvPr>
        </p:nvSpPr>
        <p:spPr>
          <a:xfrm>
            <a:off x="311700" y="1017725"/>
            <a:ext cx="819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600"/>
              <a:t>Frontend refers to the part of web development that deals with the user interface and user experience of a website or application. It is the part of the website or application that the user interacts with and sees. It is typically made up of HTML, CSS, and JavaScript, which are used to create the layout, design, and interactivity of the website or application. Essentially, frontend is what the user sees, interacts and engage with on a website or application.</a:t>
            </a:r>
            <a:endParaRPr sz="1600"/>
          </a:p>
        </p:txBody>
      </p:sp>
      <p:pic>
        <p:nvPicPr>
          <p:cNvPr id="79" name="Google Shape;79;p16"/>
          <p:cNvPicPr preferRelativeResize="0"/>
          <p:nvPr/>
        </p:nvPicPr>
        <p:blipFill>
          <a:blip r:embed="rId3">
            <a:alphaModFix/>
          </a:blip>
          <a:stretch>
            <a:fillRect/>
          </a:stretch>
        </p:blipFill>
        <p:spPr>
          <a:xfrm>
            <a:off x="3521675" y="2571750"/>
            <a:ext cx="4558317" cy="239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Frontend technologies</a:t>
            </a:r>
            <a:endParaRPr b="1"/>
          </a:p>
        </p:txBody>
      </p:sp>
      <p:pic>
        <p:nvPicPr>
          <p:cNvPr id="85" name="Google Shape;85;p17"/>
          <p:cNvPicPr preferRelativeResize="0"/>
          <p:nvPr/>
        </p:nvPicPr>
        <p:blipFill>
          <a:blip r:embed="rId3">
            <a:alphaModFix/>
          </a:blip>
          <a:stretch>
            <a:fillRect/>
          </a:stretch>
        </p:blipFill>
        <p:spPr>
          <a:xfrm>
            <a:off x="3597500" y="-152180"/>
            <a:ext cx="5630451" cy="2199400"/>
          </a:xfrm>
          <a:prstGeom prst="rect">
            <a:avLst/>
          </a:prstGeom>
          <a:noFill/>
          <a:ln>
            <a:noFill/>
          </a:ln>
        </p:spPr>
      </p:pic>
      <p:sp>
        <p:nvSpPr>
          <p:cNvPr id="86" name="Google Shape;86;p17"/>
          <p:cNvSpPr txBox="1"/>
          <p:nvPr>
            <p:ph idx="1" type="body"/>
          </p:nvPr>
        </p:nvSpPr>
        <p:spPr>
          <a:xfrm>
            <a:off x="311700" y="1727100"/>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ru"/>
              <a:t>HTML (Hypertext Markup Language) </a:t>
            </a:r>
            <a:r>
              <a:rPr lang="ru"/>
              <a:t>is the standard language used to create web pages. It provides the structure and layout of a web page, including headings, paragraphs, images, and links. </a:t>
            </a:r>
            <a:endParaRPr/>
          </a:p>
          <a:p>
            <a:pPr indent="0" lvl="0" marL="0" rtl="0" algn="l">
              <a:spcBef>
                <a:spcPts val="1200"/>
              </a:spcBef>
              <a:spcAft>
                <a:spcPts val="0"/>
              </a:spcAft>
              <a:buNone/>
            </a:pPr>
            <a:r>
              <a:rPr b="1" lang="ru"/>
              <a:t>CSS (Cascading Style Sheets)</a:t>
            </a:r>
            <a:r>
              <a:rPr lang="ru"/>
              <a:t> is used to add style and layout to web pages created with HTML. It allows for the separation of the presentation of a web page from its structure and content. </a:t>
            </a:r>
            <a:endParaRPr/>
          </a:p>
          <a:p>
            <a:pPr indent="0" lvl="0" marL="0" rtl="0" algn="l">
              <a:spcBef>
                <a:spcPts val="1200"/>
              </a:spcBef>
              <a:spcAft>
                <a:spcPts val="0"/>
              </a:spcAft>
              <a:buNone/>
            </a:pPr>
            <a:r>
              <a:rPr b="1" lang="ru"/>
              <a:t>JavaScript</a:t>
            </a:r>
            <a:r>
              <a:rPr lang="ru"/>
              <a:t> is a programming language that is commonly used to create interactive and dynamic elements on web pages. It can be used to add interactivity and effects, such as animations, form validation, and dynamic content updates. </a:t>
            </a:r>
            <a:endParaRPr/>
          </a:p>
          <a:p>
            <a:pPr indent="0" lvl="0" marL="0" rtl="0" algn="l">
              <a:spcBef>
                <a:spcPts val="1200"/>
              </a:spcBef>
              <a:spcAft>
                <a:spcPts val="1200"/>
              </a:spcAft>
              <a:buNone/>
            </a:pPr>
            <a:r>
              <a:rPr lang="ru"/>
              <a:t>In </a:t>
            </a:r>
            <a:r>
              <a:rPr b="1" lang="ru"/>
              <a:t>summary</a:t>
            </a:r>
            <a:r>
              <a:rPr lang="ru"/>
              <a:t>, HTML provides the structure and content of a web page, CSS is used to add style and layout, and JavaScript adds interactivity and dynamic effects. Together, these three technologies are used to create the majority of websites on the internet.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Syntax</a:t>
            </a:r>
            <a:endParaRPr b="1"/>
          </a:p>
        </p:txBody>
      </p:sp>
      <p:pic>
        <p:nvPicPr>
          <p:cNvPr id="92" name="Google Shape;92;p18"/>
          <p:cNvPicPr preferRelativeResize="0"/>
          <p:nvPr/>
        </p:nvPicPr>
        <p:blipFill>
          <a:blip r:embed="rId3">
            <a:alphaModFix/>
          </a:blip>
          <a:stretch>
            <a:fillRect/>
          </a:stretch>
        </p:blipFill>
        <p:spPr>
          <a:xfrm>
            <a:off x="242200" y="1209200"/>
            <a:ext cx="3828926" cy="2632400"/>
          </a:xfrm>
          <a:prstGeom prst="rect">
            <a:avLst/>
          </a:prstGeom>
          <a:noFill/>
          <a:ln>
            <a:noFill/>
          </a:ln>
        </p:spPr>
      </p:pic>
      <p:pic>
        <p:nvPicPr>
          <p:cNvPr id="93" name="Google Shape;93;p18"/>
          <p:cNvPicPr preferRelativeResize="0"/>
          <p:nvPr/>
        </p:nvPicPr>
        <p:blipFill>
          <a:blip r:embed="rId4">
            <a:alphaModFix/>
          </a:blip>
          <a:stretch>
            <a:fillRect/>
          </a:stretch>
        </p:blipFill>
        <p:spPr>
          <a:xfrm>
            <a:off x="4285389" y="445025"/>
            <a:ext cx="4400550" cy="2028825"/>
          </a:xfrm>
          <a:prstGeom prst="rect">
            <a:avLst/>
          </a:prstGeom>
          <a:noFill/>
          <a:ln>
            <a:noFill/>
          </a:ln>
        </p:spPr>
      </p:pic>
      <p:pic>
        <p:nvPicPr>
          <p:cNvPr id="94" name="Google Shape;94;p18"/>
          <p:cNvPicPr preferRelativeResize="0"/>
          <p:nvPr/>
        </p:nvPicPr>
        <p:blipFill>
          <a:blip r:embed="rId5">
            <a:alphaModFix/>
          </a:blip>
          <a:stretch>
            <a:fillRect/>
          </a:stretch>
        </p:blipFill>
        <p:spPr>
          <a:xfrm>
            <a:off x="4277751" y="2671775"/>
            <a:ext cx="4415824" cy="216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Frontend frameworks</a:t>
            </a:r>
            <a:endParaRPr b="1"/>
          </a:p>
        </p:txBody>
      </p:sp>
      <p:pic>
        <p:nvPicPr>
          <p:cNvPr id="100" name="Google Shape;100;p19"/>
          <p:cNvPicPr preferRelativeResize="0"/>
          <p:nvPr/>
        </p:nvPicPr>
        <p:blipFill>
          <a:blip r:embed="rId3">
            <a:alphaModFix/>
          </a:blip>
          <a:stretch>
            <a:fillRect/>
          </a:stretch>
        </p:blipFill>
        <p:spPr>
          <a:xfrm>
            <a:off x="2014625" y="2105425"/>
            <a:ext cx="5523924" cy="2761950"/>
          </a:xfrm>
          <a:prstGeom prst="rect">
            <a:avLst/>
          </a:prstGeom>
          <a:noFill/>
          <a:ln>
            <a:noFill/>
          </a:ln>
        </p:spPr>
      </p:pic>
      <p:pic>
        <p:nvPicPr>
          <p:cNvPr id="101" name="Google Shape;101;p19"/>
          <p:cNvPicPr preferRelativeResize="0"/>
          <p:nvPr/>
        </p:nvPicPr>
        <p:blipFill>
          <a:blip r:embed="rId4">
            <a:alphaModFix/>
          </a:blip>
          <a:stretch>
            <a:fillRect/>
          </a:stretch>
        </p:blipFill>
        <p:spPr>
          <a:xfrm>
            <a:off x="4659224" y="224950"/>
            <a:ext cx="3533050" cy="17712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How does team look like?</a:t>
            </a:r>
            <a:endParaRPr b="1"/>
          </a:p>
        </p:txBody>
      </p:sp>
      <p:pic>
        <p:nvPicPr>
          <p:cNvPr id="107" name="Google Shape;107;p20"/>
          <p:cNvPicPr preferRelativeResize="0"/>
          <p:nvPr/>
        </p:nvPicPr>
        <p:blipFill>
          <a:blip r:embed="rId3">
            <a:alphaModFix/>
          </a:blip>
          <a:stretch>
            <a:fillRect/>
          </a:stretch>
        </p:blipFill>
        <p:spPr>
          <a:xfrm>
            <a:off x="2130175" y="1331025"/>
            <a:ext cx="4883675" cy="341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Quiz</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Question 1: What should you do during the planning stage of creating a website? </a:t>
            </a:r>
            <a:endParaRPr/>
          </a:p>
          <a:p>
            <a:pPr indent="0" lvl="0" marL="0" rtl="0" algn="l">
              <a:spcBef>
                <a:spcPts val="1200"/>
              </a:spcBef>
              <a:spcAft>
                <a:spcPts val="0"/>
              </a:spcAft>
              <a:buNone/>
            </a:pPr>
            <a:r>
              <a:rPr lang="ru"/>
              <a:t>A) Write the code for the website </a:t>
            </a:r>
            <a:endParaRPr/>
          </a:p>
          <a:p>
            <a:pPr indent="0" lvl="0" marL="0" rtl="0" algn="l">
              <a:spcBef>
                <a:spcPts val="1200"/>
              </a:spcBef>
              <a:spcAft>
                <a:spcPts val="0"/>
              </a:spcAft>
              <a:buNone/>
            </a:pPr>
            <a:r>
              <a:rPr lang="ru"/>
              <a:t>B) Determine the purpose and goals of the website </a:t>
            </a:r>
            <a:endParaRPr/>
          </a:p>
          <a:p>
            <a:pPr indent="0" lvl="0" marL="0" rtl="0" algn="l">
              <a:spcBef>
                <a:spcPts val="1200"/>
              </a:spcBef>
              <a:spcAft>
                <a:spcPts val="0"/>
              </a:spcAft>
              <a:buNone/>
            </a:pPr>
            <a:r>
              <a:rPr lang="ru"/>
              <a:t>C) Launch the website </a:t>
            </a:r>
            <a:endParaRPr/>
          </a:p>
          <a:p>
            <a:pPr indent="0" lvl="0" marL="0" rtl="0" algn="l">
              <a:spcBef>
                <a:spcPts val="1200"/>
              </a:spcBef>
              <a:spcAft>
                <a:spcPts val="1200"/>
              </a:spcAft>
              <a:buNone/>
            </a:pPr>
            <a:r>
              <a:rPr lang="ru"/>
              <a:t>D) Choose colors and typography for the website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